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85" r:id="rId11"/>
    <p:sldId id="265" r:id="rId12"/>
    <p:sldId id="266" r:id="rId13"/>
    <p:sldId id="267" r:id="rId14"/>
    <p:sldId id="268" r:id="rId15"/>
    <p:sldId id="270" r:id="rId16"/>
    <p:sldId id="271" r:id="rId17"/>
    <p:sldId id="272" r:id="rId18"/>
    <p:sldId id="273" r:id="rId19"/>
    <p:sldId id="286" r:id="rId20"/>
    <p:sldId id="287" r:id="rId21"/>
    <p:sldId id="288" r:id="rId22"/>
    <p:sldId id="274" r:id="rId23"/>
    <p:sldId id="277" r:id="rId24"/>
    <p:sldId id="278" r:id="rId25"/>
    <p:sldId id="289" r:id="rId26"/>
    <p:sldId id="290" r:id="rId27"/>
    <p:sldId id="291" r:id="rId28"/>
    <p:sldId id="292" r:id="rId29"/>
    <p:sldId id="293" r:id="rId30"/>
    <p:sldId id="294" r:id="rId31"/>
    <p:sldId id="280" r:id="rId32"/>
    <p:sldId id="281" r:id="rId33"/>
    <p:sldId id="282" r:id="rId34"/>
    <p:sldId id="283" r:id="rId35"/>
    <p:sldId id="284" r:id="rId36"/>
  </p:sldIdLst>
  <p:sldSz cx="9144000" cy="5143500" type="screen16x9"/>
  <p:notesSz cx="6858000" cy="9144000"/>
  <p:embeddedFontLst>
    <p:embeddedFont>
      <p:font typeface="Old Standard TT" pitchFamily="2" charset="77"/>
      <p:regular r:id="rId38"/>
      <p:bold r:id="rId39"/>
      <p: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13"/>
    <p:restoredTop sz="94674"/>
  </p:normalViewPr>
  <p:slideViewPr>
    <p:cSldViewPr snapToGrid="0">
      <p:cViewPr varScale="1">
        <p:scale>
          <a:sx n="162" d="100"/>
          <a:sy n="162" d="100"/>
        </p:scale>
        <p:origin x="24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63e7c4c73d_0_1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63e7c4c73d_0_1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3e7c4c73d_0_1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3e7c4c73d_0_1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3e7c4c73d_0_17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3e7c4c73d_0_1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63e7c4c73d_0_1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63e7c4c73d_0_1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63e7c4c73d_0_1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63e7c4c73d_0_1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63e7c4c73d_0_1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63e7c4c73d_0_1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3e7c4c73d_0_19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3e7c4c73d_0_1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3e7c4c73d_0_1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3e7c4c73d_0_1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3e7c4c73d_0_1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3e7c4c73d_0_1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84524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3e7c4c73d_0_1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3e7c4c73d_0_1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36170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63e7c4c73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63e7c4c73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63e7c4c73d_0_19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63e7c4c73d_0_1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99413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63e7c4c73d_0_19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63e7c4c73d_0_1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d7a95d25d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7a95d25d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d7a95d25d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d7a95d25d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d7a95d25d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d7a95d25d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15647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d7a95d25d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d7a95d25d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56203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d7a95d25d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d7a95d25d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75360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d7a95d25d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d7a95d25d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04974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d7a95d25d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d7a95d25d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73561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d7a95d25d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d7a95d25db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1819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63e7c4c73d_0_17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63e7c4c73d_0_1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d7a95d25d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d7a95d25d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d7a95d25db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d7a95d25db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3e7c4c73d_0_2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3e7c4c73d_0_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d7a95d25db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d7a95d25db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63e7c4c73d_0_2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63e7c4c73d_0_2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63e7c4c73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 name="Google Shape;74;g63e7c4c73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3e7c4c73d_0_1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3e7c4c73d_0_1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63e7c4c73d_0_1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g63e7c4c73d_0_17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63e7c4c73d_0_1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63e7c4c73d_0_1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63e7c4c73d_0_17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63e7c4c73d_0_1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3e7c4c73d_0_1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63e7c4c73d_0_1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8" Type="http://schemas.openxmlformats.org/officeDocument/2006/relationships/hyperlink" Target="https://codeburst.io/4-four-ways-to-style-react-components-ac6f323da822" TargetMode="External"/><Relationship Id="rId3" Type="http://schemas.openxmlformats.org/officeDocument/2006/relationships/hyperlink" Target="https://www.youtube.com/playlist?list=PLC3y8-rFHvwgg3vaYJgHGnModB54rxOk3" TargetMode="External"/><Relationship Id="rId7" Type="http://schemas.openxmlformats.org/officeDocument/2006/relationships/hyperlink" Target="https://www.w3schools.com/react/react_css.asp"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hyperlink" Target="https://www.w3schools.com/css/default.asp" TargetMode="External"/><Relationship Id="rId5" Type="http://schemas.openxmlformats.org/officeDocument/2006/relationships/hyperlink" Target="https://material.io/design/color/dark-theme.html#properties" TargetMode="External"/><Relationship Id="rId4" Type="http://schemas.openxmlformats.org/officeDocument/2006/relationships/hyperlink" Target="https://www.youtube.com/watch?v=l1EssrLxt7E&amp;list=PLfqMhTWNBTe3H6c9OGXb5_6wcc%201Mca52n" TargetMode="External"/><Relationship Id="rId9" Type="http://schemas.openxmlformats.org/officeDocument/2006/relationships/hyperlink" Target="https://fossheim.io/writing/posts/css-text-gradient/"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stackoverflow.com/questions/40769551/how-to-use-google-fonts-in-react-js"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hyperlink" Target="https://github.com/zalmoxisus/redux-%20devtools-extension" TargetMode="External"/><Relationship Id="rId5" Type="http://schemas.openxmlformats.org/officeDocument/2006/relationships/hyperlink" Target="https://www.c-sharpcorner.com/article/crud-operation-using-%20reactnodejsexpress/#:~:text=Node%2CMongodb%2CReact%20js%2C,Step%20by%20Step% 20write%20code.&amp;text=Create%20New%20Folder%2C%20ReactCRUD%2C%20if,folder%2 0after%20running%20this%20command" TargetMode="External"/><Relationship Id="rId4" Type="http://schemas.openxmlformats.org/officeDocument/2006/relationships/hyperlink" Target="https://flaviocopes.com/express-validate-input/"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59" name="Google Shape;59;p13"/>
          <p:cNvPicPr preferRelativeResize="0"/>
          <p:nvPr/>
        </p:nvPicPr>
        <p:blipFill rotWithShape="1">
          <a:blip r:embed="rId3">
            <a:alphaModFix/>
          </a:blip>
          <a:srcRect/>
          <a:stretch/>
        </p:blipFill>
        <p:spPr>
          <a:xfrm>
            <a:off x="3072000" y="170525"/>
            <a:ext cx="3000000" cy="1994099"/>
          </a:xfrm>
          <a:prstGeom prst="rect">
            <a:avLst/>
          </a:prstGeom>
          <a:noFill/>
          <a:ln>
            <a:noFill/>
          </a:ln>
        </p:spPr>
      </p:pic>
      <p:sp>
        <p:nvSpPr>
          <p:cNvPr id="60" name="Google Shape;60;p13"/>
          <p:cNvSpPr txBox="1">
            <a:spLocks noGrp="1"/>
          </p:cNvSpPr>
          <p:nvPr>
            <p:ph type="ctrTitle"/>
          </p:nvPr>
        </p:nvSpPr>
        <p:spPr>
          <a:xfrm>
            <a:off x="512700" y="2230250"/>
            <a:ext cx="8118600" cy="23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b="1" dirty="0">
                <a:latin typeface="Times New Roman"/>
                <a:ea typeface="Times New Roman"/>
                <a:cs typeface="Times New Roman"/>
                <a:sym typeface="Times New Roman"/>
              </a:rPr>
              <a:t>Computer Engineering Department</a:t>
            </a:r>
            <a:endParaRPr sz="3000" b="1"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2400" dirty="0">
                <a:latin typeface="Times New Roman"/>
                <a:ea typeface="Times New Roman"/>
                <a:cs typeface="Times New Roman"/>
                <a:sym typeface="Times New Roman"/>
              </a:rPr>
              <a:t>A.P. Shah Institute of Technology</a:t>
            </a:r>
            <a:endParaRPr sz="24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2400" dirty="0" err="1">
                <a:latin typeface="Times New Roman"/>
                <a:ea typeface="Times New Roman"/>
                <a:cs typeface="Times New Roman"/>
                <a:sym typeface="Times New Roman"/>
              </a:rPr>
              <a:t>G.B.Road</a:t>
            </a:r>
            <a:r>
              <a:rPr lang="en" sz="2400" dirty="0">
                <a:latin typeface="Times New Roman"/>
                <a:ea typeface="Times New Roman"/>
                <a:cs typeface="Times New Roman"/>
                <a:sym typeface="Times New Roman"/>
              </a:rPr>
              <a:t>, </a:t>
            </a:r>
            <a:r>
              <a:rPr lang="en" sz="2400" dirty="0" err="1">
                <a:latin typeface="Times New Roman"/>
                <a:ea typeface="Times New Roman"/>
                <a:cs typeface="Times New Roman"/>
                <a:sym typeface="Times New Roman"/>
              </a:rPr>
              <a:t>Kasarvadavali</a:t>
            </a:r>
            <a:r>
              <a:rPr lang="en" sz="2400" dirty="0">
                <a:latin typeface="Times New Roman"/>
                <a:ea typeface="Times New Roman"/>
                <a:cs typeface="Times New Roman"/>
                <a:sym typeface="Times New Roman"/>
              </a:rPr>
              <a:t>, Thane(W), Mumbai-400615</a:t>
            </a:r>
            <a:endParaRPr sz="2400" dirty="0">
              <a:latin typeface="Times New Roman"/>
              <a:ea typeface="Times New Roman"/>
              <a:cs typeface="Times New Roman"/>
              <a:sym typeface="Times New Roman"/>
            </a:endParaRPr>
          </a:p>
          <a:p>
            <a:pPr marL="0" lvl="0" indent="0" algn="ctr" rtl="0">
              <a:spcBef>
                <a:spcPts val="0"/>
              </a:spcBef>
              <a:spcAft>
                <a:spcPts val="0"/>
              </a:spcAft>
              <a:buNone/>
            </a:pPr>
            <a:r>
              <a:rPr lang="en" sz="2400" dirty="0">
                <a:latin typeface="Times New Roman"/>
                <a:ea typeface="Times New Roman"/>
                <a:cs typeface="Times New Roman"/>
                <a:sym typeface="Times New Roman"/>
              </a:rPr>
              <a:t>UNIVERSITY OF MUMBAI</a:t>
            </a:r>
            <a:endParaRPr sz="2400" dirty="0">
              <a:latin typeface="Times New Roman"/>
              <a:ea typeface="Times New Roman"/>
              <a:cs typeface="Times New Roman"/>
              <a:sym typeface="Times New Roman"/>
            </a:endParaRPr>
          </a:p>
          <a:p>
            <a:pPr marL="0" lvl="0" indent="0" algn="ctr" rtl="0">
              <a:spcBef>
                <a:spcPts val="0"/>
              </a:spcBef>
              <a:spcAft>
                <a:spcPts val="0"/>
              </a:spcAft>
              <a:buNone/>
            </a:pPr>
            <a:r>
              <a:rPr lang="en" sz="2400" dirty="0">
                <a:latin typeface="Times New Roman"/>
                <a:ea typeface="Times New Roman"/>
                <a:cs typeface="Times New Roman"/>
                <a:sym typeface="Times New Roman"/>
              </a:rPr>
              <a:t>Academic Year 2020-2021</a:t>
            </a:r>
            <a:endParaRPr sz="2400" dirty="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744FE-C1B3-4398-9D58-649633C73AE4}"/>
              </a:ext>
            </a:extLst>
          </p:cNvPr>
          <p:cNvSpPr>
            <a:spLocks noGrp="1"/>
          </p:cNvSpPr>
          <p:nvPr>
            <p:ph type="title"/>
          </p:nvPr>
        </p:nvSpPr>
        <p:spPr/>
        <p:txBody>
          <a:bodyPr/>
          <a:lstStyle/>
          <a:p>
            <a:r>
              <a:rPr lang="en" b="1" dirty="0">
                <a:latin typeface="Times New Roman"/>
                <a:ea typeface="Times New Roman"/>
                <a:cs typeface="Times New Roman"/>
                <a:sym typeface="Times New Roman"/>
              </a:rPr>
              <a:t>1.7 Applications</a:t>
            </a:r>
            <a:endParaRPr lang="en-IN" dirty="0"/>
          </a:p>
        </p:txBody>
      </p:sp>
      <p:sp>
        <p:nvSpPr>
          <p:cNvPr id="3" name="Text Placeholder 2">
            <a:extLst>
              <a:ext uri="{FF2B5EF4-FFF2-40B4-BE49-F238E27FC236}">
                <a16:creationId xmlns:a16="http://schemas.microsoft.com/office/drawing/2014/main" id="{50789B2E-A853-4CB1-8F7A-68E984EC1400}"/>
              </a:ext>
            </a:extLst>
          </p:cNvPr>
          <p:cNvSpPr>
            <a:spLocks noGrp="1"/>
          </p:cNvSpPr>
          <p:nvPr>
            <p:ph type="body" idx="1"/>
          </p:nvPr>
        </p:nvSpPr>
        <p:spPr/>
        <p:txBody>
          <a:bodyPr/>
          <a:lstStyle/>
          <a:p>
            <a:r>
              <a:rPr lang="en-US" dirty="0"/>
              <a:t>Will create a very supportive and collaborative environment for students to create communities.</a:t>
            </a:r>
          </a:p>
          <a:p>
            <a:r>
              <a:rPr lang="en-US" dirty="0"/>
              <a:t>Will help them to meet new people with similar interests so that they can work together to achieve a similar goal.</a:t>
            </a:r>
          </a:p>
          <a:p>
            <a:r>
              <a:rPr lang="en-US" dirty="0"/>
              <a:t>Can act as a medium to keep students updated with the current technical scenario. </a:t>
            </a:r>
          </a:p>
          <a:p>
            <a:endParaRPr lang="en-IN" dirty="0"/>
          </a:p>
        </p:txBody>
      </p:sp>
    </p:spTree>
    <p:extLst>
      <p:ext uri="{BB962C8B-B14F-4D97-AF65-F5344CB8AC3E}">
        <p14:creationId xmlns:p14="http://schemas.microsoft.com/office/powerpoint/2010/main" val="602054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1.8 Benefits for environment &amp; Society</a:t>
            </a:r>
            <a:endParaRPr b="1" dirty="0">
              <a:latin typeface="Times New Roman"/>
              <a:ea typeface="Times New Roman"/>
              <a:cs typeface="Times New Roman"/>
              <a:sym typeface="Times New Roman"/>
            </a:endParaRPr>
          </a:p>
        </p:txBody>
      </p:sp>
      <p:sp>
        <p:nvSpPr>
          <p:cNvPr id="113" name="Google Shape;113;p22"/>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114300" indent="0">
              <a:buNone/>
            </a:pPr>
            <a:endParaRPr lang="en-US" dirty="0"/>
          </a:p>
          <a:p>
            <a:r>
              <a:rPr lang="en-US" dirty="0"/>
              <a:t>Due to its simple nature, it’s working is also not as complicated as other alternatives in the market, which again uses less memory and power. </a:t>
            </a:r>
          </a:p>
          <a:p>
            <a:r>
              <a:rPr lang="en-US" dirty="0"/>
              <a:t>Students would get access to more opportunities which would count towards their career growth.</a:t>
            </a:r>
          </a:p>
          <a:p>
            <a:pPr marL="114300" lvl="0" indent="0" algn="l" rtl="0">
              <a:spcBef>
                <a:spcPts val="0"/>
              </a:spcBef>
              <a:spcAft>
                <a:spcPts val="0"/>
              </a:spcAft>
              <a:buSzPts val="1800"/>
              <a:buNone/>
            </a:pPr>
            <a:endParaRPr dirty="0"/>
          </a:p>
          <a:p>
            <a:pPr marL="457200" lvl="0" indent="-342900" algn="l" rtl="0">
              <a:spcBef>
                <a:spcPts val="0"/>
              </a:spcBef>
              <a:spcAft>
                <a:spcPts val="0"/>
              </a:spcAft>
              <a:buSzPts val="1800"/>
              <a:buChar char="●"/>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2. Project Design</a:t>
            </a:r>
            <a:endParaRPr b="1">
              <a:latin typeface="Times New Roman"/>
              <a:ea typeface="Times New Roman"/>
              <a:cs typeface="Times New Roman"/>
              <a:sym typeface="Times New Roman"/>
            </a:endParaRPr>
          </a:p>
        </p:txBody>
      </p:sp>
      <p:sp>
        <p:nvSpPr>
          <p:cNvPr id="119" name="Google Shape;119;p23"/>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2.1 Proposed System</a:t>
            </a:r>
            <a:endParaRPr b="1">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dirty="0"/>
              <a:t>User will be prompted to create an account with some basic personal information. After creation of an account, the user could sign in with the username and password. </a:t>
            </a:r>
          </a:p>
          <a:p>
            <a:r>
              <a:rPr lang="en-US" dirty="0"/>
              <a:t>The profile of every user will be set as public for better and faster connections. Anyone can look up any other user’s profile and try to connect with them. There will be an option to setup a connection; one can try to communicate with others via the social links they provided. One can check the skills and other details of a user and try to communicate of they need any sort of guidance, etc. </a:t>
            </a:r>
          </a:p>
          <a:p>
            <a:pPr marL="457200" lvl="0" indent="-342900" algn="l" rtl="0">
              <a:spcBef>
                <a:spcPts val="0"/>
              </a:spcBef>
              <a:spcAft>
                <a:spcPts val="0"/>
              </a:spcAft>
              <a:buSzPts val="1800"/>
              <a:buChar char="●"/>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2.2 Design(Flow Of Modules)</a:t>
            </a:r>
            <a:endParaRPr b="1">
              <a:latin typeface="Times New Roman"/>
              <a:ea typeface="Times New Roman"/>
              <a:cs typeface="Times New Roman"/>
              <a:sym typeface="Times New Roman"/>
            </a:endParaRPr>
          </a:p>
        </p:txBody>
      </p:sp>
      <p:sp>
        <p:nvSpPr>
          <p:cNvPr id="131" name="Google Shape;131;p2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SzPts val="1800"/>
              <a:buNone/>
            </a:pPr>
            <a:r>
              <a:rPr lang="en" dirty="0"/>
              <a:t>                </a:t>
            </a:r>
            <a:endParaRPr dirty="0"/>
          </a:p>
          <a:p>
            <a:pPr marL="457200" lvl="0" indent="-342900" algn="l" rtl="0">
              <a:spcBef>
                <a:spcPts val="0"/>
              </a:spcBef>
              <a:spcAft>
                <a:spcPts val="0"/>
              </a:spcAft>
              <a:buSzPts val="1800"/>
              <a:buChar char="●"/>
            </a:pPr>
            <a:endParaRPr dirty="0"/>
          </a:p>
        </p:txBody>
      </p:sp>
      <p:pic>
        <p:nvPicPr>
          <p:cNvPr id="9" name="Picture 8">
            <a:extLst>
              <a:ext uri="{FF2B5EF4-FFF2-40B4-BE49-F238E27FC236}">
                <a16:creationId xmlns:a16="http://schemas.microsoft.com/office/drawing/2014/main" id="{75800EA6-F0CD-5B46-AE31-006BE03A371C}"/>
              </a:ext>
            </a:extLst>
          </p:cNvPr>
          <p:cNvPicPr>
            <a:picLocks noChangeAspect="1"/>
          </p:cNvPicPr>
          <p:nvPr/>
        </p:nvPicPr>
        <p:blipFill>
          <a:blip r:embed="rId3"/>
          <a:stretch>
            <a:fillRect/>
          </a:stretch>
        </p:blipFill>
        <p:spPr>
          <a:xfrm>
            <a:off x="2928367" y="1073599"/>
            <a:ext cx="3287265" cy="362487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2.3 Data Flow Diagram</a:t>
            </a:r>
            <a:endParaRPr b="1" dirty="0">
              <a:latin typeface="Times New Roman"/>
              <a:ea typeface="Times New Roman"/>
              <a:cs typeface="Times New Roman"/>
              <a:sym typeface="Times New Roman"/>
            </a:endParaRPr>
          </a:p>
        </p:txBody>
      </p:sp>
      <p:sp>
        <p:nvSpPr>
          <p:cNvPr id="143" name="Google Shape;143;p2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 name="Picture 2">
            <a:extLst>
              <a:ext uri="{FF2B5EF4-FFF2-40B4-BE49-F238E27FC236}">
                <a16:creationId xmlns:a16="http://schemas.microsoft.com/office/drawing/2014/main" id="{4B52AA96-B2CD-1F44-97E7-81BC9CF0BF62}"/>
              </a:ext>
            </a:extLst>
          </p:cNvPr>
          <p:cNvPicPr>
            <a:picLocks noChangeAspect="1"/>
          </p:cNvPicPr>
          <p:nvPr/>
        </p:nvPicPr>
        <p:blipFill>
          <a:blip r:embed="rId3"/>
          <a:stretch>
            <a:fillRect/>
          </a:stretch>
        </p:blipFill>
        <p:spPr>
          <a:xfrm>
            <a:off x="2707640" y="1171600"/>
            <a:ext cx="3581400" cy="35814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2.5 Landing Page</a:t>
            </a:r>
            <a:endParaRPr b="1" dirty="0">
              <a:latin typeface="Times New Roman"/>
              <a:ea typeface="Times New Roman"/>
              <a:cs typeface="Times New Roman"/>
              <a:sym typeface="Times New Roman"/>
            </a:endParaRPr>
          </a:p>
        </p:txBody>
      </p:sp>
      <p:sp>
        <p:nvSpPr>
          <p:cNvPr id="149" name="Google Shape;149;p2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spcAft>
                <a:spcPts val="1600"/>
              </a:spcAft>
            </a:pPr>
            <a:r>
              <a:rPr lang="en-US" dirty="0"/>
              <a:t>When a new user visits our website for the first time, or visits the website after he has logged out from his previous session, he is taken to the landing page of the website. </a:t>
            </a:r>
          </a:p>
          <a:p>
            <a:pPr marL="285750" indent="-285750">
              <a:spcAft>
                <a:spcPts val="1600"/>
              </a:spcAft>
            </a:pPr>
            <a:r>
              <a:rPr lang="en-US" dirty="0"/>
              <a:t>Either he can choose to login to his account, in case he already is a registered user of the website, or in case of a new user, he would like to register himself first, through the sign in button. </a:t>
            </a:r>
          </a:p>
          <a:p>
            <a:pPr marL="0" lvl="0" indent="0" algn="l" rtl="0">
              <a:spcBef>
                <a:spcPts val="0"/>
              </a:spcBef>
              <a:spcAft>
                <a:spcPts val="1600"/>
              </a:spcAft>
              <a:buNone/>
            </a:pPr>
            <a:endParaRPr dirty="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Times New Roman"/>
                <a:ea typeface="Times New Roman"/>
                <a:cs typeface="Times New Roman"/>
                <a:sym typeface="Times New Roman"/>
              </a:rPr>
              <a:t>Register Page</a:t>
            </a:r>
            <a:endParaRPr b="1" dirty="0">
              <a:latin typeface="Times New Roman"/>
              <a:ea typeface="Times New Roman"/>
              <a:cs typeface="Times New Roman"/>
              <a:sym typeface="Times New Roman"/>
            </a:endParaRPr>
          </a:p>
        </p:txBody>
      </p:sp>
      <p:sp>
        <p:nvSpPr>
          <p:cNvPr id="155" name="Google Shape;155;p2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spcAft>
                <a:spcPts val="1600"/>
              </a:spcAft>
            </a:pPr>
            <a:r>
              <a:rPr lang="en-US" dirty="0"/>
              <a:t>All new users, or first time users must create their accounts in order to use the website. </a:t>
            </a:r>
          </a:p>
          <a:p>
            <a:pPr marL="285750" indent="-285750">
              <a:spcAft>
                <a:spcPts val="1600"/>
              </a:spcAft>
            </a:pPr>
            <a:r>
              <a:rPr lang="en-US" dirty="0"/>
              <a:t>They need to provide their name, email id, and a password for their account. They will be required to re-enter their password to confirm it, and then after hitting the submit button, an account with these credentials will be made in the backend. </a:t>
            </a:r>
          </a:p>
          <a:p>
            <a:pPr marL="0" lvl="0" indent="0" algn="l" rtl="0">
              <a:spcBef>
                <a:spcPts val="0"/>
              </a:spcBef>
              <a:spcAft>
                <a:spcPts val="1600"/>
              </a:spcAft>
              <a:buNone/>
            </a:pP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Times New Roman"/>
                <a:ea typeface="Times New Roman"/>
                <a:cs typeface="Times New Roman"/>
                <a:sym typeface="Times New Roman"/>
              </a:rPr>
              <a:t>Login Page</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dirty="0"/>
              <a:t>Registered users need to provide their password and email id while trying to login. The backend then authenticates the corresponding password to its corresponding email id and checks whether or not is valid. </a:t>
            </a:r>
          </a:p>
          <a:p>
            <a:pPr marL="114300" indent="0">
              <a:buNone/>
            </a:pPr>
            <a:endParaRPr lang="en-US" dirty="0"/>
          </a:p>
          <a:p>
            <a:r>
              <a:rPr lang="en-US" dirty="0"/>
              <a:t>If the password is valid, the user would be taken to his dashboard.</a:t>
            </a:r>
            <a:br>
              <a:rPr lang="en-US" dirty="0"/>
            </a:br>
            <a:r>
              <a:rPr lang="en-US" dirty="0"/>
              <a:t>If the password is invalid, then the user would be prompted to re-enter the correct password again. </a:t>
            </a:r>
          </a:p>
          <a:p>
            <a:pPr marL="0" lvl="0" indent="0" algn="l" rtl="0">
              <a:spcBef>
                <a:spcPts val="0"/>
              </a:spcBef>
              <a:spcAft>
                <a:spcPts val="1600"/>
              </a:spcAft>
              <a:buNone/>
            </a:pP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Times New Roman"/>
                <a:ea typeface="Times New Roman"/>
                <a:cs typeface="Times New Roman"/>
                <a:sym typeface="Times New Roman"/>
              </a:rPr>
              <a:t>Navbar</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dirty="0"/>
              <a:t>A navigation panel or a navbar comes handy to navigate through a website with many pages. </a:t>
            </a:r>
          </a:p>
          <a:p>
            <a:r>
              <a:rPr lang="en-US" dirty="0"/>
              <a:t>Before authentication, the navbar showcases the name of the website, and links to register and login pages.</a:t>
            </a:r>
          </a:p>
          <a:p>
            <a:r>
              <a:rPr lang="en-US" dirty="0"/>
              <a:t>After authentication, it showcases links for dashboard, students profiles and logout.</a:t>
            </a:r>
            <a:endParaRPr dirty="0"/>
          </a:p>
        </p:txBody>
      </p:sp>
    </p:spTree>
    <p:extLst>
      <p:ext uri="{BB962C8B-B14F-4D97-AF65-F5344CB8AC3E}">
        <p14:creationId xmlns:p14="http://schemas.microsoft.com/office/powerpoint/2010/main" val="30919762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512700" y="275500"/>
            <a:ext cx="8118600" cy="476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                                                    A Mini Project Report on</a:t>
            </a:r>
            <a:endParaRPr sz="1800" dirty="0">
              <a:latin typeface="Times New Roman"/>
              <a:ea typeface="Times New Roman"/>
              <a:cs typeface="Times New Roman"/>
              <a:sym typeface="Times New Roman"/>
            </a:endParaRPr>
          </a:p>
          <a:p>
            <a:pPr algn="ctr"/>
            <a:r>
              <a:rPr lang="en-US" sz="2000" b="1" dirty="0"/>
              <a:t>Simple Social Media Platform to connect with college peers (</a:t>
            </a:r>
            <a:r>
              <a:rPr lang="en-US" sz="2000" b="1" dirty="0" err="1"/>
              <a:t>Connecture</a:t>
            </a:r>
            <a:r>
              <a:rPr lang="en-US" sz="2000" b="1" dirty="0"/>
              <a:t>) </a:t>
            </a:r>
            <a:br>
              <a:rPr lang="en-US" sz="2400" dirty="0"/>
            </a:br>
            <a:r>
              <a:rPr lang="en" sz="1800" dirty="0">
                <a:latin typeface="Times New Roman"/>
                <a:ea typeface="Times New Roman"/>
                <a:cs typeface="Times New Roman"/>
                <a:sym typeface="Times New Roman"/>
              </a:rPr>
              <a:t>Submitted in partial fulfillment of the degree of</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Bachelor of Engineering(Sem-IV)</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in</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b="1" dirty="0">
                <a:latin typeface="Times New Roman"/>
                <a:ea typeface="Times New Roman"/>
                <a:cs typeface="Times New Roman"/>
                <a:sym typeface="Times New Roman"/>
              </a:rPr>
              <a:t>Computer Engineering</a:t>
            </a:r>
            <a:endParaRPr sz="1800" b="1"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By</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Riddhi Narkar (19102003)</a:t>
            </a:r>
            <a:endParaRPr sz="1800" dirty="0">
              <a:latin typeface="Times New Roman"/>
              <a:ea typeface="Times New Roman"/>
              <a:cs typeface="Times New Roman"/>
              <a:sym typeface="Times New Roman"/>
            </a:endParaRPr>
          </a:p>
          <a:p>
            <a:pPr algn="ctr"/>
            <a:r>
              <a:rPr lang="en-US" sz="1800" dirty="0" err="1">
                <a:latin typeface="Times New Roman" panose="02020603050405020304" pitchFamily="18" charset="0"/>
                <a:cs typeface="Times New Roman" panose="02020603050405020304" pitchFamily="18" charset="0"/>
              </a:rPr>
              <a:t>Shauryan</a:t>
            </a:r>
            <a:r>
              <a:rPr lang="en-US" sz="1800" dirty="0">
                <a:latin typeface="Times New Roman" panose="02020603050405020304" pitchFamily="18" charset="0"/>
                <a:cs typeface="Times New Roman" panose="02020603050405020304" pitchFamily="18" charset="0"/>
              </a:rPr>
              <a:t> Singh (19102004) </a:t>
            </a:r>
            <a:br>
              <a:rPr lang="en-US" sz="1800" dirty="0">
                <a:latin typeface="Times New Roman" panose="02020603050405020304" pitchFamily="18" charset="0"/>
                <a:cs typeface="Times New Roman" panose="02020603050405020304" pitchFamily="18" charset="0"/>
              </a:rPr>
            </a:br>
            <a:r>
              <a:rPr lang="en-US" sz="1800" dirty="0" err="1">
                <a:latin typeface="Times New Roman" panose="02020603050405020304" pitchFamily="18" charset="0"/>
                <a:cs typeface="Times New Roman" panose="02020603050405020304" pitchFamily="18" charset="0"/>
              </a:rPr>
              <a:t>Devansh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Katheria</a:t>
            </a:r>
            <a:r>
              <a:rPr lang="en-US" sz="1800" dirty="0">
                <a:latin typeface="Times New Roman" panose="02020603050405020304" pitchFamily="18" charset="0"/>
                <a:cs typeface="Times New Roman" panose="02020603050405020304" pitchFamily="18" charset="0"/>
              </a:rPr>
              <a:t> (19102027) </a:t>
            </a:r>
            <a:br>
              <a:rPr lang="en" sz="1800" dirty="0">
                <a:latin typeface="Times New Roman" panose="02020603050405020304" pitchFamily="18" charset="0"/>
                <a:ea typeface="Times New Roman"/>
                <a:cs typeface="Times New Roman" panose="02020603050405020304" pitchFamily="18" charset="0"/>
                <a:sym typeface="Times New Roman"/>
              </a:rPr>
            </a:br>
            <a:r>
              <a:rPr lang="en-US" sz="1800" dirty="0">
                <a:latin typeface="Times New Roman" panose="02020603050405020304" pitchFamily="18" charset="0"/>
                <a:cs typeface="Times New Roman" panose="02020603050405020304" pitchFamily="18" charset="0"/>
              </a:rPr>
              <a:t>Aditya Yadav (19102006) </a:t>
            </a:r>
            <a:br>
              <a:rPr lang="en-US" sz="1800" dirty="0"/>
            </a:br>
            <a:br>
              <a:rPr lang="en" sz="1800" dirty="0">
                <a:latin typeface="Times New Roman"/>
                <a:ea typeface="Times New Roman"/>
                <a:cs typeface="Times New Roman"/>
                <a:sym typeface="Times New Roman"/>
              </a:rPr>
            </a:b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Under the Guidance of</a:t>
            </a:r>
            <a:endParaRPr sz="1800" dirty="0">
              <a:latin typeface="Times New Roman"/>
              <a:ea typeface="Times New Roman"/>
              <a:cs typeface="Times New Roman"/>
              <a:sym typeface="Times New Roman"/>
            </a:endParaRPr>
          </a:p>
          <a:p>
            <a:pPr algn="ctr"/>
            <a:r>
              <a:rPr lang="en-US" sz="1800" dirty="0">
                <a:latin typeface="Times New Roman" panose="02020603050405020304" pitchFamily="18" charset="0"/>
                <a:cs typeface="Times New Roman" panose="02020603050405020304" pitchFamily="18" charset="0"/>
              </a:rPr>
              <a:t>Dr. Pravin </a:t>
            </a:r>
            <a:r>
              <a:rPr lang="en-US" sz="1800" dirty="0" err="1">
                <a:latin typeface="Times New Roman" panose="02020603050405020304" pitchFamily="18" charset="0"/>
                <a:cs typeface="Times New Roman" panose="02020603050405020304" pitchFamily="18" charset="0"/>
              </a:rPr>
              <a:t>Adivarekar</a:t>
            </a:r>
            <a:r>
              <a:rPr lang="en-US" sz="1800" dirty="0">
                <a:latin typeface="Times New Roman" panose="02020603050405020304" pitchFamily="18" charset="0"/>
                <a:cs typeface="Times New Roman" panose="02020603050405020304" pitchFamily="18" charset="0"/>
              </a:rPr>
              <a:t> </a:t>
            </a:r>
            <a:br>
              <a:rPr lang="en-US" sz="1800" dirty="0"/>
            </a:br>
            <a:endParaRPr sz="1800" dirty="0">
              <a:latin typeface="Times New Roman"/>
              <a:ea typeface="Times New Roman"/>
              <a:cs typeface="Times New Roman"/>
              <a:sym typeface="Times New Roman"/>
            </a:endParaRPr>
          </a:p>
          <a:p>
            <a:pPr marL="0" lvl="0" indent="0" algn="ctr" rtl="0">
              <a:spcBef>
                <a:spcPts val="0"/>
              </a:spcBef>
              <a:spcAft>
                <a:spcPts val="0"/>
              </a:spcAft>
              <a:buNone/>
            </a:pPr>
            <a:endParaRPr sz="1800" dirty="0">
              <a:latin typeface="Times New Roman"/>
              <a:ea typeface="Times New Roman"/>
              <a:cs typeface="Times New Roman"/>
              <a:sym typeface="Times New Roman"/>
            </a:endParaRPr>
          </a:p>
          <a:p>
            <a:pPr marL="0" lvl="0" indent="0" algn="ctr" rtl="0">
              <a:spcBef>
                <a:spcPts val="0"/>
              </a:spcBef>
              <a:spcAft>
                <a:spcPts val="0"/>
              </a:spcAft>
              <a:buNone/>
            </a:pPr>
            <a:endParaRPr sz="1800" dirty="0">
              <a:latin typeface="Times New Roman"/>
              <a:ea typeface="Times New Roman"/>
              <a:cs typeface="Times New Roman"/>
              <a:sym typeface="Times New Roman"/>
            </a:endParaRPr>
          </a:p>
          <a:p>
            <a:pPr marL="0" lvl="0" indent="0" algn="l" rtl="0">
              <a:spcBef>
                <a:spcPts val="0"/>
              </a:spcBef>
              <a:spcAft>
                <a:spcPts val="0"/>
              </a:spcAft>
              <a:buNone/>
            </a:pPr>
            <a:endParaRPr sz="1800" dirty="0"/>
          </a:p>
          <a:p>
            <a:pPr marL="0" lvl="0" indent="0" algn="l" rtl="0">
              <a:spcBef>
                <a:spcPts val="0"/>
              </a:spcBef>
              <a:spcAft>
                <a:spcPts val="0"/>
              </a:spcAft>
              <a:buNone/>
            </a:pPr>
            <a:endParaRPr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Times New Roman"/>
                <a:ea typeface="Times New Roman"/>
                <a:cs typeface="Times New Roman"/>
                <a:sym typeface="Times New Roman"/>
              </a:rPr>
              <a:t>Dashboard</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spcAft>
                <a:spcPts val="1600"/>
              </a:spcAft>
            </a:pPr>
            <a:r>
              <a:rPr lang="en-US" dirty="0"/>
              <a:t>After registering, the user is asked to set up his profile.</a:t>
            </a:r>
          </a:p>
          <a:p>
            <a:pPr marL="285750" indent="-285750">
              <a:spcAft>
                <a:spcPts val="1600"/>
              </a:spcAft>
            </a:pPr>
            <a:r>
              <a:rPr lang="en-US" dirty="0"/>
              <a:t>After setting up his profile, he can add his education details. The main dashboard has all the education credential, links to add or delete a particular education credential, links to edit or delete the user’s account, and of course, the navbar.</a:t>
            </a:r>
            <a:endParaRPr dirty="0"/>
          </a:p>
        </p:txBody>
      </p:sp>
    </p:spTree>
    <p:extLst>
      <p:ext uri="{BB962C8B-B14F-4D97-AF65-F5344CB8AC3E}">
        <p14:creationId xmlns:p14="http://schemas.microsoft.com/office/powerpoint/2010/main" val="2206593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User profile</a:t>
            </a:r>
            <a:endParaRPr b="1" dirty="0">
              <a:latin typeface="Times New Roman"/>
              <a:ea typeface="Times New Roman"/>
              <a:cs typeface="Times New Roman"/>
              <a:sym typeface="Times New Roman"/>
            </a:endParaRPr>
          </a:p>
        </p:txBody>
      </p:sp>
      <p:sp>
        <p:nvSpPr>
          <p:cNvPr id="161" name="Google Shape;161;p3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spcAft>
                <a:spcPts val="1600"/>
              </a:spcAft>
            </a:pPr>
            <a:r>
              <a:rPr lang="en-US" dirty="0"/>
              <a:t>Every user profile is displayed to all the users of the platform.</a:t>
            </a:r>
          </a:p>
          <a:p>
            <a:pPr marL="285750" indent="-285750">
              <a:spcAft>
                <a:spcPts val="1600"/>
              </a:spcAft>
            </a:pPr>
            <a:r>
              <a:rPr lang="en-US" dirty="0"/>
              <a:t>It has the details of the user, like name, year of engineering, educational credentials, skill set and some other social site links for others to connect with.</a:t>
            </a:r>
            <a:endParaRPr dirty="0"/>
          </a:p>
        </p:txBody>
      </p:sp>
    </p:spTree>
    <p:extLst>
      <p:ext uri="{BB962C8B-B14F-4D97-AF65-F5344CB8AC3E}">
        <p14:creationId xmlns:p14="http://schemas.microsoft.com/office/powerpoint/2010/main" val="18882918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1"/>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3.Implementation</a:t>
            </a:r>
            <a:endParaRPr b="1"/>
          </a:p>
        </p:txBody>
      </p:sp>
      <p:sp>
        <p:nvSpPr>
          <p:cNvPr id="167" name="Google Shape;167;p31"/>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4"/>
          <p:cNvSpPr txBox="1">
            <a:spLocks noGrp="1"/>
          </p:cNvSpPr>
          <p:nvPr>
            <p:ph type="title"/>
          </p:nvPr>
        </p:nvSpPr>
        <p:spPr>
          <a:xfrm>
            <a:off x="311700" y="84540"/>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3.1</a:t>
            </a:r>
            <a:endParaRPr b="1" dirty="0">
              <a:latin typeface="Times New Roman"/>
              <a:ea typeface="Times New Roman"/>
              <a:cs typeface="Times New Roman"/>
              <a:sym typeface="Times New Roman"/>
            </a:endParaRPr>
          </a:p>
        </p:txBody>
      </p:sp>
      <p:sp>
        <p:nvSpPr>
          <p:cNvPr id="185" name="Google Shape;185;p3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3" name="Picture 2">
            <a:extLst>
              <a:ext uri="{FF2B5EF4-FFF2-40B4-BE49-F238E27FC236}">
                <a16:creationId xmlns:a16="http://schemas.microsoft.com/office/drawing/2014/main" id="{F41ABFC9-C114-9A4B-B3C9-6EE22BDE799E}"/>
              </a:ext>
            </a:extLst>
          </p:cNvPr>
          <p:cNvPicPr>
            <a:picLocks noChangeAspect="1"/>
          </p:cNvPicPr>
          <p:nvPr/>
        </p:nvPicPr>
        <p:blipFill>
          <a:blip r:embed="rId3"/>
          <a:stretch>
            <a:fillRect/>
          </a:stretch>
        </p:blipFill>
        <p:spPr>
          <a:xfrm>
            <a:off x="966724" y="697740"/>
            <a:ext cx="7210551" cy="4106008"/>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dirty="0">
              <a:latin typeface="Times New Roman"/>
              <a:ea typeface="Times New Roman"/>
              <a:cs typeface="Times New Roman"/>
              <a:sym typeface="Times New Roman"/>
            </a:endParaRPr>
          </a:p>
        </p:txBody>
      </p:sp>
      <p:sp>
        <p:nvSpPr>
          <p:cNvPr id="191" name="Google Shape;191;p3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 name="Picture 2">
            <a:extLst>
              <a:ext uri="{FF2B5EF4-FFF2-40B4-BE49-F238E27FC236}">
                <a16:creationId xmlns:a16="http://schemas.microsoft.com/office/drawing/2014/main" id="{5E545D8B-FD00-B54C-8C70-93DB7E38D98B}"/>
              </a:ext>
            </a:extLst>
          </p:cNvPr>
          <p:cNvPicPr>
            <a:picLocks noChangeAspect="1"/>
          </p:cNvPicPr>
          <p:nvPr/>
        </p:nvPicPr>
        <p:blipFill>
          <a:blip r:embed="rId3"/>
          <a:stretch>
            <a:fillRect/>
          </a:stretch>
        </p:blipFill>
        <p:spPr>
          <a:xfrm>
            <a:off x="311700" y="145455"/>
            <a:ext cx="8573901" cy="485259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dirty="0">
              <a:latin typeface="Times New Roman"/>
              <a:ea typeface="Times New Roman"/>
              <a:cs typeface="Times New Roman"/>
              <a:sym typeface="Times New Roman"/>
            </a:endParaRPr>
          </a:p>
        </p:txBody>
      </p:sp>
      <p:sp>
        <p:nvSpPr>
          <p:cNvPr id="191" name="Google Shape;191;p3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3" name="Picture 2">
            <a:extLst>
              <a:ext uri="{FF2B5EF4-FFF2-40B4-BE49-F238E27FC236}">
                <a16:creationId xmlns:a16="http://schemas.microsoft.com/office/drawing/2014/main" id="{0458340C-CD76-044E-8416-A3480AE31F8E}"/>
              </a:ext>
            </a:extLst>
          </p:cNvPr>
          <p:cNvPicPr>
            <a:picLocks noChangeAspect="1"/>
          </p:cNvPicPr>
          <p:nvPr/>
        </p:nvPicPr>
        <p:blipFill>
          <a:blip r:embed="rId3"/>
          <a:stretch>
            <a:fillRect/>
          </a:stretch>
        </p:blipFill>
        <p:spPr>
          <a:xfrm>
            <a:off x="311700" y="142787"/>
            <a:ext cx="8520600" cy="4857926"/>
          </a:xfrm>
          <a:prstGeom prst="rect">
            <a:avLst/>
          </a:prstGeom>
        </p:spPr>
      </p:pic>
    </p:spTree>
    <p:extLst>
      <p:ext uri="{BB962C8B-B14F-4D97-AF65-F5344CB8AC3E}">
        <p14:creationId xmlns:p14="http://schemas.microsoft.com/office/powerpoint/2010/main" val="30395303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dirty="0">
              <a:latin typeface="Times New Roman"/>
              <a:ea typeface="Times New Roman"/>
              <a:cs typeface="Times New Roman"/>
              <a:sym typeface="Times New Roman"/>
            </a:endParaRPr>
          </a:p>
        </p:txBody>
      </p:sp>
      <p:sp>
        <p:nvSpPr>
          <p:cNvPr id="191" name="Google Shape;191;p3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3" name="Picture 2">
            <a:extLst>
              <a:ext uri="{FF2B5EF4-FFF2-40B4-BE49-F238E27FC236}">
                <a16:creationId xmlns:a16="http://schemas.microsoft.com/office/drawing/2014/main" id="{73ADF399-C550-E444-BD76-EEF528D74015}"/>
              </a:ext>
            </a:extLst>
          </p:cNvPr>
          <p:cNvPicPr>
            <a:picLocks noChangeAspect="1"/>
          </p:cNvPicPr>
          <p:nvPr/>
        </p:nvPicPr>
        <p:blipFill>
          <a:blip r:embed="rId3"/>
          <a:stretch>
            <a:fillRect/>
          </a:stretch>
        </p:blipFill>
        <p:spPr>
          <a:xfrm>
            <a:off x="388003" y="195008"/>
            <a:ext cx="8367993" cy="4753484"/>
          </a:xfrm>
          <a:prstGeom prst="rect">
            <a:avLst/>
          </a:prstGeom>
        </p:spPr>
      </p:pic>
    </p:spTree>
    <p:extLst>
      <p:ext uri="{BB962C8B-B14F-4D97-AF65-F5344CB8AC3E}">
        <p14:creationId xmlns:p14="http://schemas.microsoft.com/office/powerpoint/2010/main" val="1281742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dirty="0">
              <a:latin typeface="Times New Roman"/>
              <a:ea typeface="Times New Roman"/>
              <a:cs typeface="Times New Roman"/>
              <a:sym typeface="Times New Roman"/>
            </a:endParaRPr>
          </a:p>
        </p:txBody>
      </p:sp>
      <p:sp>
        <p:nvSpPr>
          <p:cNvPr id="191" name="Google Shape;191;p3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3" name="Picture 2">
            <a:extLst>
              <a:ext uri="{FF2B5EF4-FFF2-40B4-BE49-F238E27FC236}">
                <a16:creationId xmlns:a16="http://schemas.microsoft.com/office/drawing/2014/main" id="{32D17571-EA04-A241-B01D-057AA3528901}"/>
              </a:ext>
            </a:extLst>
          </p:cNvPr>
          <p:cNvPicPr>
            <a:picLocks noChangeAspect="1"/>
          </p:cNvPicPr>
          <p:nvPr/>
        </p:nvPicPr>
        <p:blipFill>
          <a:blip r:embed="rId3"/>
          <a:stretch>
            <a:fillRect/>
          </a:stretch>
        </p:blipFill>
        <p:spPr>
          <a:xfrm>
            <a:off x="279838" y="127602"/>
            <a:ext cx="8584324" cy="4888296"/>
          </a:xfrm>
          <a:prstGeom prst="rect">
            <a:avLst/>
          </a:prstGeom>
        </p:spPr>
      </p:pic>
    </p:spTree>
    <p:extLst>
      <p:ext uri="{BB962C8B-B14F-4D97-AF65-F5344CB8AC3E}">
        <p14:creationId xmlns:p14="http://schemas.microsoft.com/office/powerpoint/2010/main" val="9605091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dirty="0">
              <a:latin typeface="Times New Roman"/>
              <a:ea typeface="Times New Roman"/>
              <a:cs typeface="Times New Roman"/>
              <a:sym typeface="Times New Roman"/>
            </a:endParaRPr>
          </a:p>
        </p:txBody>
      </p:sp>
      <p:sp>
        <p:nvSpPr>
          <p:cNvPr id="191" name="Google Shape;191;p3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3" name="Picture 2">
            <a:extLst>
              <a:ext uri="{FF2B5EF4-FFF2-40B4-BE49-F238E27FC236}">
                <a16:creationId xmlns:a16="http://schemas.microsoft.com/office/drawing/2014/main" id="{EE2F8FC9-0E99-2446-9480-982BAC88B8CF}"/>
              </a:ext>
            </a:extLst>
          </p:cNvPr>
          <p:cNvPicPr>
            <a:picLocks noChangeAspect="1"/>
          </p:cNvPicPr>
          <p:nvPr/>
        </p:nvPicPr>
        <p:blipFill>
          <a:blip r:embed="rId3"/>
          <a:stretch>
            <a:fillRect/>
          </a:stretch>
        </p:blipFill>
        <p:spPr>
          <a:xfrm>
            <a:off x="311700" y="113131"/>
            <a:ext cx="8347842" cy="4736241"/>
          </a:xfrm>
          <a:prstGeom prst="rect">
            <a:avLst/>
          </a:prstGeom>
        </p:spPr>
      </p:pic>
    </p:spTree>
    <p:extLst>
      <p:ext uri="{BB962C8B-B14F-4D97-AF65-F5344CB8AC3E}">
        <p14:creationId xmlns:p14="http://schemas.microsoft.com/office/powerpoint/2010/main" val="9176793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dirty="0">
              <a:latin typeface="Times New Roman"/>
              <a:ea typeface="Times New Roman"/>
              <a:cs typeface="Times New Roman"/>
              <a:sym typeface="Times New Roman"/>
            </a:endParaRPr>
          </a:p>
        </p:txBody>
      </p:sp>
      <p:sp>
        <p:nvSpPr>
          <p:cNvPr id="191" name="Google Shape;191;p3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5" name="Picture 4">
            <a:extLst>
              <a:ext uri="{FF2B5EF4-FFF2-40B4-BE49-F238E27FC236}">
                <a16:creationId xmlns:a16="http://schemas.microsoft.com/office/drawing/2014/main" id="{1A722764-AAD2-804E-8BB8-E7729792DB80}"/>
              </a:ext>
            </a:extLst>
          </p:cNvPr>
          <p:cNvPicPr>
            <a:picLocks noChangeAspect="1"/>
          </p:cNvPicPr>
          <p:nvPr/>
        </p:nvPicPr>
        <p:blipFill>
          <a:blip r:embed="rId3"/>
          <a:stretch>
            <a:fillRect/>
          </a:stretch>
        </p:blipFill>
        <p:spPr>
          <a:xfrm>
            <a:off x="133651" y="123567"/>
            <a:ext cx="8598495" cy="4896365"/>
          </a:xfrm>
          <a:prstGeom prst="rect">
            <a:avLst/>
          </a:prstGeom>
        </p:spPr>
      </p:pic>
    </p:spTree>
    <p:extLst>
      <p:ext uri="{BB962C8B-B14F-4D97-AF65-F5344CB8AC3E}">
        <p14:creationId xmlns:p14="http://schemas.microsoft.com/office/powerpoint/2010/main" val="4372017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b="1">
                <a:latin typeface="Times New Roman"/>
                <a:ea typeface="Times New Roman"/>
                <a:cs typeface="Times New Roman"/>
                <a:sym typeface="Times New Roman"/>
              </a:rPr>
              <a:t>1.Project Conception and Initiation</a:t>
            </a:r>
            <a:endParaRPr sz="4000" b="1">
              <a:latin typeface="Times New Roman"/>
              <a:ea typeface="Times New Roman"/>
              <a:cs typeface="Times New Roman"/>
              <a:sym typeface="Times New Roman"/>
            </a:endParaRPr>
          </a:p>
        </p:txBody>
      </p:sp>
      <p:sp>
        <p:nvSpPr>
          <p:cNvPr id="71" name="Google Shape;71;p15"/>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dirty="0">
              <a:latin typeface="Times New Roman"/>
              <a:ea typeface="Times New Roman"/>
              <a:cs typeface="Times New Roman"/>
              <a:sym typeface="Times New Roman"/>
            </a:endParaRPr>
          </a:p>
        </p:txBody>
      </p:sp>
      <p:sp>
        <p:nvSpPr>
          <p:cNvPr id="191" name="Google Shape;191;p3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5" name="Picture 4">
            <a:extLst>
              <a:ext uri="{FF2B5EF4-FFF2-40B4-BE49-F238E27FC236}">
                <a16:creationId xmlns:a16="http://schemas.microsoft.com/office/drawing/2014/main" id="{C6785C51-778E-7B43-A8E7-439C40829B0C}"/>
              </a:ext>
            </a:extLst>
          </p:cNvPr>
          <p:cNvPicPr>
            <a:picLocks noChangeAspect="1"/>
          </p:cNvPicPr>
          <p:nvPr/>
        </p:nvPicPr>
        <p:blipFill>
          <a:blip r:embed="rId3"/>
          <a:stretch>
            <a:fillRect/>
          </a:stretch>
        </p:blipFill>
        <p:spPr>
          <a:xfrm>
            <a:off x="2095729" y="2057198"/>
            <a:ext cx="4418569" cy="2500788"/>
          </a:xfrm>
          <a:prstGeom prst="rect">
            <a:avLst/>
          </a:prstGeom>
        </p:spPr>
      </p:pic>
      <p:pic>
        <p:nvPicPr>
          <p:cNvPr id="3" name="Picture 2">
            <a:extLst>
              <a:ext uri="{FF2B5EF4-FFF2-40B4-BE49-F238E27FC236}">
                <a16:creationId xmlns:a16="http://schemas.microsoft.com/office/drawing/2014/main" id="{2BCB5738-A095-734A-A71C-77DF63581D97}"/>
              </a:ext>
            </a:extLst>
          </p:cNvPr>
          <p:cNvPicPr>
            <a:picLocks noChangeAspect="1"/>
          </p:cNvPicPr>
          <p:nvPr/>
        </p:nvPicPr>
        <p:blipFill>
          <a:blip r:embed="rId4"/>
          <a:stretch>
            <a:fillRect/>
          </a:stretch>
        </p:blipFill>
        <p:spPr>
          <a:xfrm>
            <a:off x="2095730" y="172916"/>
            <a:ext cx="4418569" cy="2506924"/>
          </a:xfrm>
          <a:prstGeom prst="rect">
            <a:avLst/>
          </a:prstGeom>
        </p:spPr>
      </p:pic>
    </p:spTree>
    <p:extLst>
      <p:ext uri="{BB962C8B-B14F-4D97-AF65-F5344CB8AC3E}">
        <p14:creationId xmlns:p14="http://schemas.microsoft.com/office/powerpoint/2010/main" val="37621226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4. Results</a:t>
            </a:r>
            <a:endParaRPr b="1">
              <a:latin typeface="Times New Roman"/>
              <a:ea typeface="Times New Roman"/>
              <a:cs typeface="Times New Roman"/>
              <a:sym typeface="Times New Roman"/>
            </a:endParaRPr>
          </a:p>
        </p:txBody>
      </p:sp>
      <p:sp>
        <p:nvSpPr>
          <p:cNvPr id="203" name="Google Shape;203;p3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dirty="0" err="1"/>
              <a:t>Connecture</a:t>
            </a:r>
            <a:r>
              <a:rPr lang="en-US" dirty="0"/>
              <a:t> helps in making the common knowledge of a tech group wider. Facts, news and other events could be circulated and shared with a very good level of efficiency using such a service. Such fast sharing of information makes the students aware of the technical scenario of the industry.</a:t>
            </a:r>
          </a:p>
          <a:p>
            <a:r>
              <a:rPr lang="en-US" dirty="0" err="1"/>
              <a:t>Connecture</a:t>
            </a:r>
            <a:r>
              <a:rPr lang="en-US" dirty="0"/>
              <a:t> can have a strong impact on the learning and development of a student with the help of his peers and help him find his passion and excel in his field with making and build and maintaining a strong tech culture supported by healthy connections. </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5.Future Scope</a:t>
            </a:r>
            <a:endParaRPr b="1" dirty="0">
              <a:latin typeface="Times New Roman"/>
              <a:ea typeface="Times New Roman"/>
              <a:cs typeface="Times New Roman"/>
              <a:sym typeface="Times New Roman"/>
            </a:endParaRPr>
          </a:p>
        </p:txBody>
      </p:sp>
      <p:sp>
        <p:nvSpPr>
          <p:cNvPr id="209" name="Google Shape;209;p3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285750" indent="-285750">
              <a:spcAft>
                <a:spcPts val="1600"/>
              </a:spcAft>
            </a:pPr>
            <a:r>
              <a:rPr lang="en-US" dirty="0"/>
              <a:t>Posts could be a fun way for users to connect on a deeper level on </a:t>
            </a:r>
            <a:r>
              <a:rPr lang="en-US" dirty="0" err="1"/>
              <a:t>Connecture</a:t>
            </a:r>
            <a:r>
              <a:rPr lang="en-US" dirty="0"/>
              <a:t>.</a:t>
            </a:r>
          </a:p>
          <a:p>
            <a:pPr marL="285750" indent="-285750">
              <a:spcAft>
                <a:spcPts val="1600"/>
              </a:spcAft>
            </a:pPr>
            <a:r>
              <a:rPr lang="en-US" dirty="0"/>
              <a:t>An inbuilt chat feature would enhance faster connections.</a:t>
            </a:r>
          </a:p>
          <a:p>
            <a:pPr marL="285750" indent="-285750">
              <a:spcAft>
                <a:spcPts val="1600"/>
              </a:spcAft>
            </a:pPr>
            <a:r>
              <a:rPr lang="en-US" dirty="0"/>
              <a:t>Notifications would help to keep updates organized.</a:t>
            </a: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6. References</a:t>
            </a:r>
            <a:endParaRPr b="1" dirty="0">
              <a:latin typeface="Times New Roman"/>
              <a:ea typeface="Times New Roman"/>
              <a:cs typeface="Times New Roman"/>
              <a:sym typeface="Times New Roman"/>
            </a:endParaRPr>
          </a:p>
        </p:txBody>
      </p:sp>
      <p:sp>
        <p:nvSpPr>
          <p:cNvPr id="215" name="Google Shape;215;p3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sz="1600" dirty="0" err="1">
                <a:hlinkClick r:id="rId3"/>
              </a:rPr>
              <a:t>Codevolution</a:t>
            </a:r>
            <a:r>
              <a:rPr lang="en-US" sz="1600" dirty="0">
                <a:hlinkClick r:id="rId3"/>
              </a:rPr>
              <a:t>,“ReactJSTutorialforBeginners”,YouTube play list for beginners learning React </a:t>
            </a:r>
            <a:endParaRPr lang="en-US" sz="1600" dirty="0"/>
          </a:p>
          <a:p>
            <a:r>
              <a:rPr lang="en-US" sz="1600" dirty="0">
                <a:hlinkClick r:id="rId4"/>
              </a:rPr>
              <a:t>Aman </a:t>
            </a:r>
            <a:r>
              <a:rPr lang="en-US" sz="1600" dirty="0" err="1">
                <a:hlinkClick r:id="rId4"/>
              </a:rPr>
              <a:t>Dhattarwal</a:t>
            </a:r>
            <a:r>
              <a:rPr lang="en-US" sz="1600" dirty="0">
                <a:hlinkClick r:id="rId4"/>
              </a:rPr>
              <a:t>: </a:t>
            </a:r>
            <a:r>
              <a:rPr lang="en-US" sz="1600" dirty="0" err="1">
                <a:hlinkClick r:id="rId4"/>
              </a:rPr>
              <a:t>Apni</a:t>
            </a:r>
            <a:r>
              <a:rPr lang="en-US" sz="1600" dirty="0">
                <a:hlinkClick r:id="rId4"/>
              </a:rPr>
              <a:t> </a:t>
            </a:r>
            <a:r>
              <a:rPr lang="en-US" sz="1600" dirty="0" err="1">
                <a:hlinkClick r:id="rId4"/>
              </a:rPr>
              <a:t>Kaksha</a:t>
            </a:r>
            <a:r>
              <a:rPr lang="en-US" sz="1600" dirty="0">
                <a:hlinkClick r:id="rId4"/>
              </a:rPr>
              <a:t>, “World’s most premium web development course: From beginners to Advance level”, YouTube playlist for learning web development </a:t>
            </a:r>
            <a:endParaRPr lang="en-US" sz="1600" dirty="0"/>
          </a:p>
          <a:p>
            <a:r>
              <a:rPr lang="en-US" sz="1600" dirty="0" err="1">
                <a:hlinkClick r:id="rId5"/>
              </a:rPr>
              <a:t>MaterialDesign</a:t>
            </a:r>
            <a:r>
              <a:rPr lang="en-US" sz="1600" dirty="0">
                <a:hlinkClick r:id="rId5"/>
              </a:rPr>
              <a:t>,“A guide to dark theme UI and its </a:t>
            </a:r>
            <a:r>
              <a:rPr lang="en-US" sz="1600" dirty="0" err="1">
                <a:hlinkClick r:id="rId5"/>
              </a:rPr>
              <a:t>colour</a:t>
            </a:r>
            <a:r>
              <a:rPr lang="en-US" sz="1600" dirty="0">
                <a:hlinkClick r:id="rId5"/>
              </a:rPr>
              <a:t> scheme”</a:t>
            </a:r>
            <a:endParaRPr lang="en-US" sz="1600" dirty="0"/>
          </a:p>
          <a:p>
            <a:r>
              <a:rPr lang="en-US" sz="1600" dirty="0">
                <a:hlinkClick r:id="rId6"/>
              </a:rPr>
              <a:t>W3Schools, “CSS and Flexbox”</a:t>
            </a:r>
            <a:endParaRPr lang="en-US" sz="1600" dirty="0"/>
          </a:p>
          <a:p>
            <a:r>
              <a:rPr lang="en-US" sz="1600" dirty="0">
                <a:hlinkClick r:id="rId7"/>
              </a:rPr>
              <a:t>W3Schools, “Styling React using CSS”</a:t>
            </a:r>
            <a:endParaRPr lang="en-US" sz="1600" dirty="0"/>
          </a:p>
          <a:p>
            <a:r>
              <a:rPr lang="en-US" dirty="0" err="1">
                <a:hlinkClick r:id="rId8"/>
              </a:rPr>
              <a:t>Medium,“Four</a:t>
            </a:r>
            <a:r>
              <a:rPr lang="en-US" dirty="0">
                <a:hlinkClick r:id="rId8"/>
              </a:rPr>
              <a:t> ways to style React </a:t>
            </a:r>
            <a:r>
              <a:rPr lang="en-US" dirty="0" err="1">
                <a:hlinkClick r:id="rId8"/>
              </a:rPr>
              <a:t>components”Author-Agath</a:t>
            </a:r>
            <a:r>
              <a:rPr lang="en-US" dirty="0">
                <a:hlinkClick r:id="rId8"/>
              </a:rPr>
              <a:t> </a:t>
            </a:r>
            <a:r>
              <a:rPr lang="en-US" dirty="0" err="1">
                <a:hlinkClick r:id="rId8"/>
              </a:rPr>
              <a:t>Krzywda</a:t>
            </a:r>
            <a:r>
              <a:rPr lang="en-US" dirty="0">
                <a:hlinkClick r:id="rId8"/>
              </a:rPr>
              <a:t>, Medium Group: </a:t>
            </a:r>
            <a:r>
              <a:rPr lang="en-US" dirty="0" err="1">
                <a:hlinkClick r:id="rId8"/>
              </a:rPr>
              <a:t>Codeburst.io</a:t>
            </a:r>
            <a:endParaRPr lang="en-US" sz="1600" dirty="0"/>
          </a:p>
          <a:p>
            <a:r>
              <a:rPr lang="en-US" dirty="0">
                <a:hlinkClick r:id="rId9"/>
              </a:rPr>
              <a:t>Sarah L. </a:t>
            </a:r>
            <a:r>
              <a:rPr lang="en-US" dirty="0" err="1">
                <a:hlinkClick r:id="rId9"/>
              </a:rPr>
              <a:t>Fossheim</a:t>
            </a:r>
            <a:r>
              <a:rPr lang="en-US" dirty="0">
                <a:hlinkClick r:id="rId9"/>
              </a:rPr>
              <a:t>, “How to add a gradient overlay to text with CSS”</a:t>
            </a:r>
            <a:endParaRPr lang="en-US" sz="1600" dirty="0"/>
          </a:p>
          <a:p>
            <a:endParaRPr lang="en-US" sz="1600" dirty="0"/>
          </a:p>
          <a:p>
            <a:endParaRPr dirty="0"/>
          </a:p>
          <a:p>
            <a:pPr marL="457200" lvl="0" indent="-342900" algn="l" rtl="0">
              <a:spcBef>
                <a:spcPts val="0"/>
              </a:spcBef>
              <a:spcAft>
                <a:spcPts val="0"/>
              </a:spcAft>
              <a:buSzPts val="1800"/>
              <a:buChar char="●"/>
            </a:pPr>
            <a:endParaRPr dirty="0"/>
          </a:p>
        </p:txBody>
      </p:sp>
      <p:sp>
        <p:nvSpPr>
          <p:cNvPr id="3" name="TextBox 2">
            <a:extLst>
              <a:ext uri="{FF2B5EF4-FFF2-40B4-BE49-F238E27FC236}">
                <a16:creationId xmlns:a16="http://schemas.microsoft.com/office/drawing/2014/main" id="{A17AD0B4-7FB2-D34A-9ADB-DDE508091AF6}"/>
              </a:ext>
            </a:extLst>
          </p:cNvPr>
          <p:cNvSpPr txBox="1"/>
          <p:nvPr/>
        </p:nvSpPr>
        <p:spPr>
          <a:xfrm>
            <a:off x="1107831" y="2145323"/>
            <a:ext cx="184731" cy="307777"/>
          </a:xfrm>
          <a:prstGeom prst="rect">
            <a:avLst/>
          </a:prstGeom>
          <a:noFill/>
        </p:spPr>
        <p:txBody>
          <a:bodyPr wrap="none" rtlCol="0">
            <a:spAutoFit/>
          </a:bodyPr>
          <a:lstStyle/>
          <a:p>
            <a:endParaRPr lang="en-MX"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4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Times New Roman"/>
                <a:ea typeface="Times New Roman"/>
                <a:cs typeface="Times New Roman"/>
                <a:sym typeface="Times New Roman"/>
              </a:rPr>
              <a:t>References</a:t>
            </a:r>
            <a:endParaRPr b="1" dirty="0">
              <a:latin typeface="Times New Roman"/>
              <a:ea typeface="Times New Roman"/>
              <a:cs typeface="Times New Roman"/>
              <a:sym typeface="Times New Roman"/>
            </a:endParaRPr>
          </a:p>
        </p:txBody>
      </p:sp>
      <p:sp>
        <p:nvSpPr>
          <p:cNvPr id="221" name="Google Shape;221;p4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dirty="0">
                <a:hlinkClick r:id="rId3"/>
              </a:rPr>
              <a:t>Stack Overflow, “How to use Google fonts in React.js?”</a:t>
            </a:r>
            <a:endParaRPr lang="en-US" dirty="0"/>
          </a:p>
          <a:p>
            <a:r>
              <a:rPr lang="en-US" dirty="0">
                <a:hlinkClick r:id="rId4"/>
              </a:rPr>
              <a:t>Flavio Copes, “Validating input in Express using express-validator”</a:t>
            </a:r>
            <a:endParaRPr lang="en-US" dirty="0"/>
          </a:p>
          <a:p>
            <a:r>
              <a:rPr lang="en-US" dirty="0">
                <a:hlinkClick r:id="rId5"/>
              </a:rPr>
              <a:t>C# Corner, “CRUD operations using React, Nodejs, Express, MongoDB”</a:t>
            </a:r>
            <a:endParaRPr lang="en-US" dirty="0"/>
          </a:p>
          <a:p>
            <a:r>
              <a:rPr lang="en-US" dirty="0" err="1">
                <a:hlinkClick r:id="rId6"/>
              </a:rPr>
              <a:t>zalmoxisus</a:t>
            </a:r>
            <a:r>
              <a:rPr lang="en-US" dirty="0">
                <a:hlinkClick r:id="rId6"/>
              </a:rPr>
              <a:t> - GitHub, “Redux Dev tool extension”</a:t>
            </a:r>
            <a:endParaRPr lang="en-US" dirty="0"/>
          </a:p>
          <a:p>
            <a:pPr marL="114300" lvl="0" indent="0" algn="l" rtl="0">
              <a:spcBef>
                <a:spcPts val="0"/>
              </a:spcBef>
              <a:spcAft>
                <a:spcPts val="0"/>
              </a:spcAft>
              <a:buSzPts val="1800"/>
              <a:buNone/>
            </a:pPr>
            <a:endParaRPr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41"/>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Thank You</a:t>
            </a:r>
            <a:endParaRPr b="1">
              <a:latin typeface="Times New Roman"/>
              <a:ea typeface="Times New Roman"/>
              <a:cs typeface="Times New Roman"/>
              <a:sym typeface="Times New Roman"/>
            </a:endParaRPr>
          </a:p>
        </p:txBody>
      </p:sp>
      <p:sp>
        <p:nvSpPr>
          <p:cNvPr id="227" name="Google Shape;227;p41"/>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1.1 Abstract</a:t>
            </a:r>
            <a:endParaRPr b="1">
              <a:latin typeface="Times New Roman"/>
              <a:ea typeface="Times New Roman"/>
              <a:cs typeface="Times New Roman"/>
              <a:sym typeface="Times New Roman"/>
            </a:endParaRPr>
          </a:p>
        </p:txBody>
      </p:sp>
      <p:sp>
        <p:nvSpPr>
          <p:cNvPr id="77" name="Google Shape;77;p16"/>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endParaRPr dirty="0"/>
          </a:p>
          <a:p>
            <a:r>
              <a:rPr lang="en-US" dirty="0"/>
              <a:t>This project is based on the concept of making new and meaningful connections. </a:t>
            </a:r>
          </a:p>
          <a:p>
            <a:r>
              <a:rPr lang="en-US" dirty="0"/>
              <a:t>By providing access to all college peers on a single platform, getting to know peers with a similar interest can help to guide and inspire students. </a:t>
            </a:r>
          </a:p>
          <a:p>
            <a:r>
              <a:rPr lang="en-US" dirty="0"/>
              <a:t>We already have many sophisticated social platforms to connect with people, but, a setup at an institute-level would significantly help to bind everyone by leveraging the ability to connect digitally. </a:t>
            </a:r>
          </a:p>
        </p:txBody>
      </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1.2 Objectives</a:t>
            </a:r>
            <a:endParaRPr b="1">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a:buFont typeface="+mj-lt"/>
              <a:buAutoNum type="arabicParenR"/>
            </a:pPr>
            <a:r>
              <a:rPr lang="en-US" dirty="0"/>
              <a:t>To develop a rich tech culture in college.</a:t>
            </a:r>
          </a:p>
          <a:p>
            <a:pPr>
              <a:buFont typeface="+mj-lt"/>
              <a:buAutoNum type="arabicParenR"/>
            </a:pPr>
            <a:r>
              <a:rPr lang="en-US" dirty="0"/>
              <a:t>To help college students connect and interact in a way that would lead to their skill development. </a:t>
            </a:r>
          </a:p>
          <a:p>
            <a:pPr>
              <a:buFont typeface="+mj-lt"/>
              <a:buAutoNum type="arabicParenR"/>
            </a:pPr>
            <a:r>
              <a:rPr lang="en-US" dirty="0"/>
              <a:t>To keep every one updated about the current technical scenario and to present them with opportunities which would strengthen their vital skills in their college years. </a:t>
            </a:r>
          </a:p>
          <a:p>
            <a:pPr marL="114300" lvl="0" indent="0" algn="l" rtl="0">
              <a:spcBef>
                <a:spcPts val="0"/>
              </a:spcBef>
              <a:spcAft>
                <a:spcPts val="0"/>
              </a:spcAft>
              <a:buSzPts val="1800"/>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34343"/>
                </a:solidFill>
                <a:latin typeface="Times New Roman"/>
                <a:ea typeface="Times New Roman"/>
                <a:cs typeface="Times New Roman"/>
                <a:sym typeface="Times New Roman"/>
              </a:rPr>
              <a:t>1.3 Literature Review</a:t>
            </a:r>
            <a:endParaRPr b="1">
              <a:latin typeface="Times New Roman"/>
              <a:ea typeface="Times New Roman"/>
              <a:cs typeface="Times New Roman"/>
              <a:sym typeface="Times New Roman"/>
            </a:endParaRPr>
          </a:p>
        </p:txBody>
      </p:sp>
      <p:sp>
        <p:nvSpPr>
          <p:cNvPr id="89" name="Google Shape;89;p1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dirty="0"/>
              <a:t>For the development of this project, we studied different social platforms to learn and analyze their features and how to develop or improve their existing features, and also that how the people react to different versions and features of the same. </a:t>
            </a:r>
          </a:p>
          <a:p>
            <a:r>
              <a:rPr lang="en-US" dirty="0" err="1"/>
              <a:t>Connecture</a:t>
            </a:r>
            <a:r>
              <a:rPr lang="en-US" dirty="0"/>
              <a:t> could be thought of as an amalgamation of LinkedIn and Facebook. </a:t>
            </a:r>
          </a:p>
          <a:p>
            <a:r>
              <a:rPr lang="en-US" dirty="0"/>
              <a:t>What makes it different, is that it would be deployed on an institute level</a:t>
            </a:r>
          </a:p>
          <a:p>
            <a:pPr marL="457200" lvl="0" indent="-342900" algn="l" rtl="0">
              <a:spcBef>
                <a:spcPts val="0"/>
              </a:spcBef>
              <a:spcAft>
                <a:spcPts val="0"/>
              </a:spcAft>
              <a:buSzPts val="1800"/>
              <a:buChar char="●"/>
            </a:pPr>
            <a:endParaRPr dirty="0"/>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1.4 Problem Definition</a:t>
            </a:r>
            <a:endParaRPr b="1" dirty="0">
              <a:latin typeface="Times New Roman"/>
              <a:ea typeface="Times New Roman"/>
              <a:cs typeface="Times New Roman"/>
              <a:sym typeface="Times New Roman"/>
            </a:endParaRPr>
          </a:p>
        </p:txBody>
      </p:sp>
      <p:sp>
        <p:nvSpPr>
          <p:cNvPr id="95" name="Google Shape;95;p1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sz="1600" dirty="0"/>
              <a:t>Exploring new technology, knowledge, and skills is an important step to try to find a new passion or to polish an existing one. But, finding and connecting with new people who share a common interest can be a bit overwhelming at times. </a:t>
            </a:r>
          </a:p>
          <a:p>
            <a:r>
              <a:rPr lang="en-US" sz="1600" dirty="0"/>
              <a:t>We would be addressing this very issue by designing a centralized platform wherein students can build new connections and help to create an inspiring and encouraging environment to learn, develop and venture for all. </a:t>
            </a:r>
          </a:p>
          <a:p>
            <a:r>
              <a:rPr lang="en-US" sz="1600" dirty="0"/>
              <a:t>For this mini-project, we aim to develop an online social media platform at an institute level wherein students can connect with and share tech-related ideas, knowledge and help foster a rich tech culture in our college. </a:t>
            </a:r>
          </a:p>
          <a:p>
            <a:pPr marL="457200" lvl="0" indent="-342900" algn="l" rtl="0">
              <a:spcBef>
                <a:spcPts val="0"/>
              </a:spcBef>
              <a:spcAft>
                <a:spcPts val="0"/>
              </a:spcAft>
              <a:buSzPts val="1800"/>
              <a:buChar char="●"/>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1.5 Scope</a:t>
            </a:r>
            <a:endParaRPr b="1">
              <a:latin typeface="Times New Roman"/>
              <a:ea typeface="Times New Roman"/>
              <a:cs typeface="Times New Roman"/>
              <a:sym typeface="Times New Roman"/>
            </a:endParaRPr>
          </a:p>
        </p:txBody>
      </p:sp>
      <p:sp>
        <p:nvSpPr>
          <p:cNvPr id="101" name="Google Shape;101;p20"/>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dirty="0"/>
              <a:t>This project is will be implemented at an institute level. </a:t>
            </a:r>
          </a:p>
          <a:p>
            <a:r>
              <a:rPr lang="en-US" dirty="0"/>
              <a:t>The underlying idea behind this project is to increase the quality and quantity of interactions students have about technology in an institute. </a:t>
            </a:r>
          </a:p>
          <a:p>
            <a:r>
              <a:rPr lang="en-US" dirty="0"/>
              <a:t>The overall effect would be seen in the improving tech culture of the institute which is almost non- existent in 3 tier colleges. </a:t>
            </a:r>
          </a:p>
          <a:p>
            <a:pPr marL="114300" lvl="0" indent="0" algn="l" rtl="0">
              <a:spcBef>
                <a:spcPts val="0"/>
              </a:spcBef>
              <a:spcAft>
                <a:spcPts val="0"/>
              </a:spcAft>
              <a:buSzPts val="1800"/>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1.6 Technology stack</a:t>
            </a:r>
            <a:endParaRPr b="1" dirty="0">
              <a:latin typeface="Times New Roman"/>
              <a:ea typeface="Times New Roman"/>
              <a:cs typeface="Times New Roman"/>
              <a:sym typeface="Times New Roman"/>
            </a:endParaRPr>
          </a:p>
        </p:txBody>
      </p:sp>
      <p:sp>
        <p:nvSpPr>
          <p:cNvPr id="107" name="Google Shape;107;p21"/>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lvl="0" algn="l" rtl="0">
              <a:spcBef>
                <a:spcPts val="0"/>
              </a:spcBef>
              <a:spcAft>
                <a:spcPts val="0"/>
              </a:spcAft>
              <a:buSzPts val="1800"/>
              <a:buAutoNum type="arabicParenR"/>
            </a:pPr>
            <a:r>
              <a:rPr lang="en" b="1" dirty="0"/>
              <a:t>Frontend</a:t>
            </a:r>
          </a:p>
          <a:p>
            <a:pPr marL="114300" lvl="0" indent="0" algn="l" rtl="0">
              <a:spcBef>
                <a:spcPts val="0"/>
              </a:spcBef>
              <a:spcAft>
                <a:spcPts val="0"/>
              </a:spcAft>
              <a:buSzPts val="1800"/>
              <a:buNone/>
            </a:pPr>
            <a:r>
              <a:rPr lang="en" dirty="0"/>
              <a:t>      a) HTML</a:t>
            </a:r>
          </a:p>
          <a:p>
            <a:pPr marL="114300" lvl="0" indent="0" algn="l" rtl="0">
              <a:spcBef>
                <a:spcPts val="0"/>
              </a:spcBef>
              <a:spcAft>
                <a:spcPts val="0"/>
              </a:spcAft>
              <a:buSzPts val="1800"/>
              <a:buNone/>
            </a:pPr>
            <a:r>
              <a:rPr lang="en" dirty="0"/>
              <a:t>      b) CSS</a:t>
            </a:r>
          </a:p>
          <a:p>
            <a:pPr marL="114300" lvl="0" indent="0" algn="l" rtl="0">
              <a:spcBef>
                <a:spcPts val="0"/>
              </a:spcBef>
              <a:spcAft>
                <a:spcPts val="0"/>
              </a:spcAft>
              <a:buSzPts val="1800"/>
              <a:buNone/>
            </a:pPr>
            <a:r>
              <a:rPr lang="en" dirty="0"/>
              <a:t>      c) </a:t>
            </a:r>
            <a:r>
              <a:rPr lang="en" dirty="0" err="1"/>
              <a:t>React.js</a:t>
            </a:r>
            <a:endParaRPr lang="en" dirty="0"/>
          </a:p>
          <a:p>
            <a:pPr marL="114300" lvl="0" indent="0" algn="l" rtl="0">
              <a:spcBef>
                <a:spcPts val="0"/>
              </a:spcBef>
              <a:spcAft>
                <a:spcPts val="0"/>
              </a:spcAft>
              <a:buSzPts val="1800"/>
              <a:buNone/>
            </a:pPr>
            <a:endParaRPr lang="en" dirty="0"/>
          </a:p>
          <a:p>
            <a:pPr marL="114300" lvl="0" indent="0" algn="l" rtl="0">
              <a:spcBef>
                <a:spcPts val="0"/>
              </a:spcBef>
              <a:spcAft>
                <a:spcPts val="0"/>
              </a:spcAft>
              <a:buSzPts val="1800"/>
              <a:buNone/>
            </a:pPr>
            <a:r>
              <a:rPr lang="en" b="1" dirty="0"/>
              <a:t>2) Backend</a:t>
            </a:r>
          </a:p>
          <a:p>
            <a:pPr marL="114300" lvl="0" indent="0" algn="l" rtl="0">
              <a:spcBef>
                <a:spcPts val="0"/>
              </a:spcBef>
              <a:spcAft>
                <a:spcPts val="0"/>
              </a:spcAft>
              <a:buSzPts val="1800"/>
              <a:buNone/>
            </a:pPr>
            <a:r>
              <a:rPr lang="en" dirty="0"/>
              <a:t>     a) </a:t>
            </a:r>
            <a:r>
              <a:rPr lang="en" dirty="0" err="1"/>
              <a:t>Express.js</a:t>
            </a:r>
            <a:endParaRPr lang="en" dirty="0"/>
          </a:p>
          <a:p>
            <a:pPr marL="114300" lvl="0" indent="0" algn="l" rtl="0">
              <a:spcBef>
                <a:spcPts val="0"/>
              </a:spcBef>
              <a:spcAft>
                <a:spcPts val="0"/>
              </a:spcAft>
              <a:buSzPts val="1800"/>
              <a:buNone/>
            </a:pPr>
            <a:r>
              <a:rPr lang="en" dirty="0"/>
              <a:t>     b) Node.js</a:t>
            </a:r>
          </a:p>
          <a:p>
            <a:pPr marL="114300" lvl="0" indent="0" algn="l" rtl="0">
              <a:spcBef>
                <a:spcPts val="0"/>
              </a:spcBef>
              <a:spcAft>
                <a:spcPts val="0"/>
              </a:spcAft>
              <a:buSzPts val="1800"/>
              <a:buNone/>
            </a:pPr>
            <a:endParaRPr lang="en" dirty="0"/>
          </a:p>
          <a:p>
            <a:pPr marL="114300" lvl="0" indent="0" algn="l" rtl="0">
              <a:spcBef>
                <a:spcPts val="0"/>
              </a:spcBef>
              <a:spcAft>
                <a:spcPts val="0"/>
              </a:spcAft>
              <a:buSzPts val="1800"/>
              <a:buNone/>
            </a:pPr>
            <a:r>
              <a:rPr lang="en" b="1" dirty="0"/>
              <a:t>3) Database:- </a:t>
            </a:r>
            <a:r>
              <a:rPr lang="en" dirty="0"/>
              <a:t>MongoDB</a:t>
            </a:r>
          </a:p>
          <a:p>
            <a:pPr marL="114300" lvl="0" indent="0" algn="l" rtl="0">
              <a:spcBef>
                <a:spcPts val="0"/>
              </a:spcBef>
              <a:spcAft>
                <a:spcPts val="0"/>
              </a:spcAft>
              <a:buSzPts val="1800"/>
              <a:buNone/>
            </a:pP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1458</Words>
  <Application>Microsoft Macintosh PowerPoint</Application>
  <PresentationFormat>On-screen Show (16:9)</PresentationFormat>
  <Paragraphs>110</Paragraphs>
  <Slides>35</Slides>
  <Notes>34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Times New Roman</vt:lpstr>
      <vt:lpstr>Old Standard TT</vt:lpstr>
      <vt:lpstr>Arial</vt:lpstr>
      <vt:lpstr>Paperback</vt:lpstr>
      <vt:lpstr>Computer Engineering Department A.P. Shah Institute of Technology G.B.Road, Kasarvadavali, Thane(W), Mumbai-400615 UNIVERSITY OF MUMBAI Academic Year 2020-2021</vt:lpstr>
      <vt:lpstr>                                                    A Mini Project Report on Simple Social Media Platform to connect with college peers (Connecture)  Submitted in partial fulfillment of the degree of Bachelor of Engineering(Sem-IV) in Computer Engineering By Riddhi Narkar (19102003) Shauryan Singh (19102004)  Devansh Katheria (19102027)  Aditya Yadav (19102006)    Under the Guidance of Dr. Pravin Adivarekar      </vt:lpstr>
      <vt:lpstr>1.Project Conception and Initiation</vt:lpstr>
      <vt:lpstr>1.1 Abstract</vt:lpstr>
      <vt:lpstr>1.2 Objectives</vt:lpstr>
      <vt:lpstr>1.3 Literature Review</vt:lpstr>
      <vt:lpstr>1.4 Problem Definition</vt:lpstr>
      <vt:lpstr>1.5 Scope</vt:lpstr>
      <vt:lpstr>1.6 Technology stack</vt:lpstr>
      <vt:lpstr>1.7 Applications</vt:lpstr>
      <vt:lpstr>1.8 Benefits for environment &amp; Society</vt:lpstr>
      <vt:lpstr>2. Project Design</vt:lpstr>
      <vt:lpstr>2.1 Proposed System</vt:lpstr>
      <vt:lpstr>2.2 Design(Flow Of Modules)</vt:lpstr>
      <vt:lpstr>2.3 Data Flow Diagram</vt:lpstr>
      <vt:lpstr>2.5 Landing Page</vt:lpstr>
      <vt:lpstr>Register Page</vt:lpstr>
      <vt:lpstr>Login Page</vt:lpstr>
      <vt:lpstr>Navbar</vt:lpstr>
      <vt:lpstr>Dashboard</vt:lpstr>
      <vt:lpstr>User profile</vt:lpstr>
      <vt:lpstr>3.Implementation</vt:lpstr>
      <vt:lpstr>3.1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 Results</vt:lpstr>
      <vt:lpstr>5.Future Scope</vt:lpstr>
      <vt:lpstr>6. References</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Engineering Department A.P. Shah Institute of Technology G.B.Road,Kasarvadavali, Thane(W), Mumbai-400615 UNIVERSITY OF MUMBAI Academic Year 2020-2021</dc:title>
  <dc:creator>Ramya</dc:creator>
  <cp:lastModifiedBy>Riddhi Narkar</cp:lastModifiedBy>
  <cp:revision>13</cp:revision>
  <dcterms:modified xsi:type="dcterms:W3CDTF">2021-05-18T17:10:14Z</dcterms:modified>
</cp:coreProperties>
</file>